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1" r:id="rId4"/>
    <p:sldId id="267" r:id="rId5"/>
    <p:sldId id="259" r:id="rId6"/>
    <p:sldId id="260" r:id="rId7"/>
    <p:sldId id="263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5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19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408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682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63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498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328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4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821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859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04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538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AC861-1CB7-41CE-9FE6-E85DB06EE09B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0CFDA-A967-44E7-8421-0920DF759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84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29607"/>
            <a:ext cx="9144000" cy="1598785"/>
          </a:xfrm>
          <a:solidFill>
            <a:schemeClr val="bg1"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приоритетного проекта </a:t>
            </a:r>
            <a:br>
              <a:rPr lang="ru-RU" sz="36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«Путевка в жизнь школьникам Подмосковья – получение профессии вместе с аттестатом»</a:t>
            </a:r>
            <a:br>
              <a:rPr lang="ru-RU" sz="36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Лучшие практики</a:t>
            </a:r>
            <a:r>
              <a:rPr lang="ru-RU" sz="36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5305542"/>
            <a:ext cx="9144000" cy="165576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lvl="0" algn="r"/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Силакова Л.А.</a:t>
            </a:r>
          </a:p>
          <a:p>
            <a:pPr lvl="0" algn="r"/>
            <a:r>
              <a:rPr lang="ru-RU" sz="1800" dirty="0">
                <a:solidFill>
                  <a:prstClr val="black"/>
                </a:solidFill>
                <a:latin typeface="Arial Narrow" panose="020B0606020202030204" pitchFamily="34" charset="0"/>
              </a:rPr>
              <a:t>Заслуженный работник образования Московской области, эксперт </a:t>
            </a:r>
            <a:r>
              <a:rPr lang="ru-RU" sz="18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Рособрнадзора</a:t>
            </a:r>
            <a:r>
              <a:rPr lang="ru-RU" sz="1800" dirty="0">
                <a:solidFill>
                  <a:prstClr val="black"/>
                </a:solidFill>
                <a:latin typeface="Arial Narrow" panose="020B0606020202030204" pitchFamily="34" charset="0"/>
              </a:rPr>
              <a:t>, директор Научно-методического центра подготовки кадров по приоритетным отраслям экономики Московской области, включая ОПК</a:t>
            </a:r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58738" y="103304"/>
            <a:ext cx="9144000" cy="70504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Arial Narrow" panose="020B0606020202030204" pitchFamily="34" charset="0"/>
              </a:rPr>
              <a:t>Государственное бюджетное образовательное учреждение высшего образования Московской области «Университет «Дубна»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90129" y="29708"/>
            <a:ext cx="914479" cy="12924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530986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468" y="88900"/>
            <a:ext cx="11851532" cy="668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7438" y="928741"/>
            <a:ext cx="9623702" cy="345915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Проработать Положение об организации учебной практики </a:t>
            </a:r>
            <a:r>
              <a:rPr lang="ru-RU" sz="3200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школьников</a:t>
            </a:r>
            <a:r>
              <a:rPr lang="ru-RU" sz="3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Ввести </a:t>
            </a:r>
            <a:r>
              <a:rPr lang="ru-RU" sz="32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один из показателей при стимулировании руководителей и </a:t>
            </a:r>
            <a:r>
              <a:rPr lang="ru-RU" sz="3200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</a:t>
            </a:r>
            <a:r>
              <a:rPr lang="ru-RU" sz="3200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МОУ участие в реализации в проекте.</a:t>
            </a:r>
            <a:endParaRPr lang="ru-RU" sz="3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064230" y="6248031"/>
            <a:ext cx="4682247" cy="612843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Arial Narrow" panose="020B0606020202030204" pitchFamily="34" charset="0"/>
              </a:rPr>
              <a:t>Спасибо за внимание!</a:t>
            </a:r>
            <a:endParaRPr lang="ru-RU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17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0483" y="3033370"/>
            <a:ext cx="3304140" cy="501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Всего 370 человек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935787" y="1154536"/>
            <a:ext cx="6516303" cy="570346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18511 «Слесарь по ремонту автомобилей» 74 человека;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23548 «Контролер (сберегательного банка)» 41 человек;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24237 «Младший воспитатель»;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16199 «Оператор электронно- вычислительных машин» 131 человек: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13321 «Лаборант химического анализа» - 10 человек;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19861 «Электромонтер по ремонту и обслуживанию электрооборудования» 31 человек;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18621 «Собаковод (кинолог)» 62 человека;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19601 «Швея» 10 человек.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899" y="195581"/>
            <a:ext cx="6516302" cy="954107"/>
          </a:xfrm>
          <a:prstGeom prst="rect">
            <a:avLst/>
          </a:prstGeom>
          <a:solidFill>
            <a:schemeClr val="bg2">
              <a:lumMod val="9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Профессии, по которым ведется обучение школьников: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5710" y="134386"/>
            <a:ext cx="3771760" cy="2826915"/>
          </a:xfrm>
          <a:prstGeom prst="rect">
            <a:avLst/>
          </a:prstGeom>
          <a:effectLst>
            <a:glow rad="38100">
              <a:schemeClr val="accent1">
                <a:alpha val="40000"/>
              </a:schemeClr>
            </a:glow>
            <a:softEdge rad="38100"/>
          </a:effectLst>
        </p:spPr>
      </p:pic>
      <p:pic>
        <p:nvPicPr>
          <p:cNvPr id="9" name="Picture 2" descr="C:\Users\user\Desktop\Фотогалерея ЦПО\Сош10\15-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45343" y="3629913"/>
            <a:ext cx="4074272" cy="3055704"/>
          </a:xfrm>
          <a:prstGeom prst="rect">
            <a:avLst/>
          </a:prstGeom>
          <a:noFill/>
          <a:effectLst>
            <a:glow rad="101600">
              <a:schemeClr val="accent1">
                <a:alpha val="15000"/>
              </a:schemeClr>
            </a:glo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xmlns="" val="355327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36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9177" y="173798"/>
            <a:ext cx="5869646" cy="2470292"/>
          </a:xfrm>
          <a:solidFill>
            <a:schemeClr val="bg1">
              <a:alpha val="72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ru-RU" sz="3200" dirty="0" smtClean="0">
                <a:latin typeface="Arial Narrow" panose="020B0606020202030204" pitchFamily="34" charset="0"/>
              </a:rPr>
              <a:t>Проведение практических и теоретических занятий </a:t>
            </a:r>
            <a:r>
              <a:rPr lang="ru-RU" sz="3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оборудованных кабинетах, лабораториях и мастерских филиалов и колледжа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527" y="5320165"/>
            <a:ext cx="4940466" cy="1379020"/>
          </a:xfrm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Удобное расписание  - свободный день для профессионального обучения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2723" y="5096209"/>
            <a:ext cx="3139277" cy="1826929"/>
          </a:xfrm>
          <a:prstGeom prst="rect">
            <a:avLst/>
          </a:prstGeom>
          <a:effectLst>
            <a:glow rad="50800">
              <a:schemeClr val="accent1">
                <a:alpha val="45000"/>
              </a:schemeClr>
            </a:glow>
            <a:softEdge rad="50800"/>
          </a:effectLst>
        </p:spPr>
      </p:pic>
      <p:pic>
        <p:nvPicPr>
          <p:cNvPr id="5" name="Picture 3" descr="C:\Users\user\Desktop\СОШ №3\ФОТО\DSC_050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052723" y="2915986"/>
            <a:ext cx="3139277" cy="1908327"/>
          </a:xfrm>
          <a:prstGeom prst="rect">
            <a:avLst/>
          </a:prstGeom>
          <a:noFill/>
          <a:effectLst>
            <a:glow rad="330200">
              <a:schemeClr val="accent1">
                <a:alpha val="38000"/>
              </a:schemeClr>
            </a:glow>
            <a:softEdge rad="50800"/>
          </a:effectLst>
        </p:spPr>
      </p:pic>
      <p:sp>
        <p:nvSpPr>
          <p:cNvPr id="7" name="Объект 5"/>
          <p:cNvSpPr txBox="1">
            <a:spLocks/>
          </p:cNvSpPr>
          <p:nvPr/>
        </p:nvSpPr>
        <p:spPr>
          <a:xfrm>
            <a:off x="44042" y="1023679"/>
            <a:ext cx="6051958" cy="2739044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Дубна  - 5 муниципальных образовательных учреждений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город Дмитров – 4 муниципальных образовательных учреждения;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Лыткарино – 7 муниципальных образовательных учреждений»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42" y="69572"/>
            <a:ext cx="6051958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Образовательные учреждения, участвующие в реализации проекта: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7630" y="3431736"/>
            <a:ext cx="3958091" cy="263872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96213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0974"/>
            <a:ext cx="12192000" cy="66770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1959"/>
            <a:ext cx="7229815" cy="773625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«Посвящение в студенты</a:t>
            </a:r>
            <a:r>
              <a:rPr lang="ru-RU" sz="32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32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Экстрим-Парк г. Дмитров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9377" y="4772092"/>
            <a:ext cx="4311941" cy="1542081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Arial Narrow" panose="020B0606020202030204" pitchFamily="34" charset="0"/>
              </a:rPr>
              <a:t>Вручение </a:t>
            </a:r>
            <a:r>
              <a:rPr lang="ru-RU" sz="2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студенческих зачеток первокурсникам и удостоверений </a:t>
            </a:r>
            <a:r>
              <a:rPr lang="ru-RU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участников </a:t>
            </a:r>
            <a:r>
              <a:rPr lang="ru-RU" sz="2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школьникам</a:t>
            </a:r>
            <a:endParaRPr lang="ru-RU" sz="26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8286" y="1202586"/>
            <a:ext cx="7310489" cy="5297249"/>
          </a:xfrm>
          <a:prstGeom prst="rect">
            <a:avLst/>
          </a:prstGeom>
        </p:spPr>
      </p:pic>
      <p:pic>
        <p:nvPicPr>
          <p:cNvPr id="5" name="Рисунок 4" descr="22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4837" y="547572"/>
            <a:ext cx="3301020" cy="385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665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4636" y="-5694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97" y="330789"/>
            <a:ext cx="7316358" cy="547491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ru-RU" sz="3200" dirty="0" smtClean="0">
                <a:latin typeface="Arial Narrow" panose="020B0606020202030204" pitchFamily="34" charset="0"/>
              </a:rPr>
              <a:t>Активные формы проведения занятий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221381" y="1023914"/>
            <a:ext cx="2425532" cy="5059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Деловые игры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034" y="3914695"/>
            <a:ext cx="3322028" cy="2344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https://attachment.outlook.live.net/owa/P.IrinaLP-GK@outlook.com/service.svc/s/GetAttachmentThumbnail?id=AQMkADAwATNiZmYAZC0xNjYANS01NzI3LTAwAi0wMAoARgAAA7MPrAuMr7lJg1OmE6nV60sHAJhN55spf9tBum3OvOJoLqkAAAIBDAAAAJhN55spf9tBum3OvOJoLqkAAAAgCAy%2FAAAAARIAEAD7zEFi4uAxRaPS8KETyYLj&amp;thumbnailType=2&amp;owa=outlook.live.com&amp;scriptVer=20181015.05.03&amp;isc=1&amp;X-OWA-CANARY=B12evHbiRkOtADXkL49jf5DzWgaBOtYYFGZKQoxRaje1gnYPN7QQUI3GdaYbmFfFgq-IguvRDuk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Q1NzU3LTM3NTc0MDE5OVwiLFwicHVpZFwiOlwiMTA1NTUxODY1MzUwMzI3MVwiLFwib2lkXCI6XCIwMDAzYmZmZC0xNjY1LTU3MjctMDAwMC0wMDAwMDAwMDAwMDBcIixcInNjb3BlXCI6XCJPd2FEb3dubG9hZFwifSIsIm5iZiI6MTU0MDQ3NTMxNywiZXhwIjoxNTQwNDc1OTE3LCJpc3MiOiIwMDAwMDAwMi0wMDAwLTBmZjEtY2UwMC0wMDAwMDAwMDAwMDBAODRkZjllN2YtZTlmNi00MGFmLWI0MzUtYWFhYWFhYWFhYWFhIiwiYXVkIjoiMDAwMDAwMDItMDAwMC0wZmYxLWNlMDAtMDAwMDAwMDAwMDAwL2F0dGFjaG1lbnQub3V0bG9vay5saXZlLm5ldEA4NGRmOWU3Zi1lOWY2LTQwYWYtYjQzNS1hYWFhYWFhYWFhYWEifQ.dYDYVzl6LzJEkFab_3qEJnrtbNPY3ApKeMvaKLDD5imkC9u3dbC4LS9ySvx-sTYs6MB9GX3ytqP66Gt5SXykc-8l94NCV8687SfVjIw3o93WbK60BBsf5YkcweYc8m3WLr9dwjVJDo7lAfSsHgZrJFJ7MGZNTthm2SVp7bTlh0mEOpSdBZHqMMhB8fvhYedWg63psylITrFm-P8Z9G0iqF13PTIquNPz8PS46w0hWphgfxzj1rBaUR64dXH45o1py-QYkAuOTvn5e3K3mPNzEfh-BwZGsMJp1CmUDhFoibEzeE4ek72WkyCbacqaA2ea25zOzId5k2Uj07aAyJkN6A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36338">
            <a:off x="323452" y="1848471"/>
            <a:ext cx="3338110" cy="2344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19" y="4513862"/>
            <a:ext cx="3296519" cy="2344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0903" y="4431075"/>
            <a:ext cx="3338110" cy="2369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2454" y="1023914"/>
            <a:ext cx="3312601" cy="23695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05346">
            <a:off x="8700065" y="1532186"/>
            <a:ext cx="3332331" cy="2220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862920" y="3935126"/>
            <a:ext cx="2425532" cy="50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Тренинги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809034" y="6440695"/>
            <a:ext cx="3234397" cy="505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Практические занятия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244426" y="3802576"/>
            <a:ext cx="2425532" cy="50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Экскурсии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57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08" y="0"/>
            <a:ext cx="11453839" cy="4745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625" y="128619"/>
            <a:ext cx="10863193" cy="738745"/>
          </a:xfrm>
          <a:solidFill>
            <a:schemeClr val="bg1">
              <a:alpha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 Narrow" panose="020B0606020202030204" pitchFamily="34" charset="0"/>
              </a:rPr>
              <a:t>Роль союза работодателей в профессиональном обучении школьников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86890" y="834044"/>
            <a:ext cx="5181600" cy="175070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задача - заинтересовать школьника профессией, расширить кругозор и показать спектр возможностей для развития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11" y="2492434"/>
            <a:ext cx="5468129" cy="3973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44"/>
          <a:stretch/>
        </p:blipFill>
        <p:spPr>
          <a:xfrm>
            <a:off x="6468177" y="2514729"/>
            <a:ext cx="5615752" cy="3950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75609" y="1866629"/>
            <a:ext cx="2425532" cy="50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Экскурсии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0339989" y="1986436"/>
            <a:ext cx="2425532" cy="50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Беседы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172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4494"/>
            <a:ext cx="10515600" cy="4818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Конкурс по всем реализуемым </a:t>
            </a:r>
            <a:r>
              <a:rPr lang="ru-RU" sz="3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проекта профессиям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77199"/>
            <a:ext cx="10515600" cy="4351338"/>
          </a:xfrm>
          <a:solidFill>
            <a:schemeClr val="bg1">
              <a:alpha val="75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 Narrow" panose="020B0606020202030204" pitchFamily="34" charset="0"/>
              </a:rPr>
              <a:t>1-й этап – тесты и практические задачи на местах в школах</a:t>
            </a:r>
          </a:p>
          <a:p>
            <a:pPr marL="0" indent="0">
              <a:buNone/>
            </a:pPr>
            <a:r>
              <a:rPr lang="ru-RU" dirty="0" smtClean="0">
                <a:latin typeface="Arial Narrow" panose="020B0606020202030204" pitchFamily="34" charset="0"/>
              </a:rPr>
              <a:t>2-й этап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–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практические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</a:t>
            </a: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рабочих местах в лабораториях и мастерских: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Операторы ЭВМ – выполнили в офисных программах личный проект рекламного листка лаборатории робототехники;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Слесари по ремонту автомобилей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выполняли сборку простых узлов автомобиля;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Лаборанты химического анализа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выполнили очистку воды.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Кинологи, рассчитав составляющие рациона для конкретной собаки, подготовили сборный корм.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5734" y="4589891"/>
            <a:ext cx="3431490" cy="223169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Picture 2" descr="C:\Users\user\Desktop\СОШ 8\Фото\IMG_4626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23165" y="4620072"/>
            <a:ext cx="3451023" cy="2201509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9" name="Picture 3" descr="C:\Users\user\Desktop\СОШ №3\ФОТО\DSC_050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0083" y="4626309"/>
            <a:ext cx="3825898" cy="2158854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37234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6178"/>
            <a:ext cx="8826366" cy="6851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26367" cy="1325563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25 декабря </a:t>
            </a:r>
            <a:r>
              <a:rPr lang="ru-RU" sz="2800" dirty="0" err="1" smtClean="0">
                <a:latin typeface="Arial Narrow" panose="020B0606020202030204" pitchFamily="34" charset="0"/>
              </a:rPr>
              <a:t>Коворкинг</a:t>
            </a:r>
            <a:r>
              <a:rPr lang="ru-RU" sz="2800" dirty="0" smtClean="0">
                <a:latin typeface="Arial Narrow" panose="020B0606020202030204" pitchFamily="34" charset="0"/>
              </a:rPr>
              <a:t>-центр Дмитровской торгово-промышленной палаты</a:t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Награждение победителей и призеров конкурса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5345790"/>
            <a:ext cx="8826366" cy="151220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Конкурсные комиссии - представители работодателей профильных организаций, представители совета директоров Дмитровской муниципальной ТПП.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Апелляционная комиссия была сформирована из преподавателей колледжа, наставников, преподавателей общеобразовательных школ города.</a:t>
            </a:r>
            <a:endParaRPr lang="ru-RU" sz="2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8087" y="4672798"/>
            <a:ext cx="2932497" cy="2098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8087" y="2332402"/>
            <a:ext cx="2932497" cy="2199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8087" y="0"/>
            <a:ext cx="2917721" cy="21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710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693" y="0"/>
            <a:ext cx="1124230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83" y="180769"/>
            <a:ext cx="10515600" cy="65515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Arial Narrow" panose="020B0606020202030204" pitchFamily="34" charset="0"/>
              </a:rPr>
              <a:t>Координационный совет:</a:t>
            </a:r>
            <a:endParaRPr lang="ru-RU" sz="36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7063" y="363966"/>
            <a:ext cx="6977514" cy="2533238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филиала ДИНО,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директора общеобразовательных школ, ответственные за </a:t>
            </a:r>
            <a:r>
              <a:rPr lang="ru-RU" sz="2400" dirty="0" err="1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проф.обучение</a:t>
            </a:r>
            <a:r>
              <a:rPr lang="ru-RU" sz="24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школьников со стороны школ и филиала,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представители работодателей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специалисты ТПП.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596" y="2568884"/>
            <a:ext cx="4902467" cy="412548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Заседание 16.01.2019 г.: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реализации проекта,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стимулирования школьников, педагогических работников, участвующих в проекте,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психолого-педагогического сопровождения проекта.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 стол на тему: «Психолого- педагогические основы учебной и профессиональной деятельности»</a:t>
            </a:r>
            <a:endParaRPr lang="ru-RU" sz="2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314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452</Words>
  <Application>Microsoft Office PowerPoint</Application>
  <PresentationFormat>Произвольный</PresentationFormat>
  <Paragraphs>55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Реализация приоритетного проекта  «Путевка в жизнь школьникам Подмосковья – получение профессии вместе с аттестатом»  Лучшие практики </vt:lpstr>
      <vt:lpstr>Слайд 2</vt:lpstr>
      <vt:lpstr>Проведение практических и теоретических занятий в оборудованных кабинетах, лабораториях и мастерских филиалов и колледжа</vt:lpstr>
      <vt:lpstr>«Посвящение в студенты» Экстрим-Парк г. Дмитров</vt:lpstr>
      <vt:lpstr>Активные формы проведения занятий</vt:lpstr>
      <vt:lpstr>Роль союза работодателей в профессиональном обучении школьников</vt:lpstr>
      <vt:lpstr>Конкурс по всем реализуемым рамках проекта профессиям</vt:lpstr>
      <vt:lpstr>25 декабря Коворкинг-центр Дмитровской торгово-промышленной палаты Награждение победителей и призеров конкурса</vt:lpstr>
      <vt:lpstr>Координационный совет: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приоритетного проекта  «Путевка в жизнь школьникам Подмосковья – получение профессии вместе с аттестатом»  Лучшие практики</dc:title>
  <dc:creator>Жукова Екатерина Владимировна</dc:creator>
  <cp:lastModifiedBy>desova_se</cp:lastModifiedBy>
  <cp:revision>18</cp:revision>
  <dcterms:created xsi:type="dcterms:W3CDTF">2019-02-13T13:20:28Z</dcterms:created>
  <dcterms:modified xsi:type="dcterms:W3CDTF">2019-04-04T06:38:49Z</dcterms:modified>
</cp:coreProperties>
</file>